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9" r:id="rId2"/>
    <p:sldId id="273" r:id="rId3"/>
    <p:sldId id="276" r:id="rId4"/>
    <p:sldId id="281" r:id="rId5"/>
    <p:sldId id="289" r:id="rId6"/>
    <p:sldId id="294" r:id="rId7"/>
    <p:sldId id="295" r:id="rId8"/>
    <p:sldId id="291" r:id="rId9"/>
    <p:sldId id="292" r:id="rId10"/>
    <p:sldId id="275" r:id="rId11"/>
    <p:sldId id="283" r:id="rId12"/>
    <p:sldId id="274" r:id="rId13"/>
    <p:sldId id="284" r:id="rId14"/>
    <p:sldId id="279" r:id="rId15"/>
    <p:sldId id="285" r:id="rId16"/>
    <p:sldId id="286" r:id="rId17"/>
    <p:sldId id="28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98FE"/>
    <a:srgbClr val="A54CFE"/>
    <a:srgbClr val="7B02F7"/>
    <a:srgbClr val="0C0466"/>
    <a:srgbClr val="D30392"/>
    <a:srgbClr val="F78484"/>
    <a:srgbClr val="70037C"/>
    <a:srgbClr val="F68051"/>
    <a:srgbClr val="26003F"/>
    <a:srgbClr val="F43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 autoAdjust="0"/>
    <p:restoredTop sz="96357" autoAdjust="0"/>
  </p:normalViewPr>
  <p:slideViewPr>
    <p:cSldViewPr snapToGrid="0" showGuides="1">
      <p:cViewPr varScale="1">
        <p:scale>
          <a:sx n="124" d="100"/>
          <a:sy n="124" d="100"/>
        </p:scale>
        <p:origin x="656" y="176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Ideal Completion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m/d/yy</c:formatCode>
                <c:ptCount val="11"/>
                <c:pt idx="0">
                  <c:v>43717</c:v>
                </c:pt>
                <c:pt idx="1">
                  <c:v>43719</c:v>
                </c:pt>
                <c:pt idx="2">
                  <c:v>43720</c:v>
                </c:pt>
                <c:pt idx="3">
                  <c:v>43721</c:v>
                </c:pt>
                <c:pt idx="4">
                  <c:v>43722</c:v>
                </c:pt>
                <c:pt idx="5">
                  <c:v>43723</c:v>
                </c:pt>
                <c:pt idx="6">
                  <c:v>43724</c:v>
                </c:pt>
                <c:pt idx="7">
                  <c:v>43725</c:v>
                </c:pt>
                <c:pt idx="8">
                  <c:v>43726</c:v>
                </c:pt>
                <c:pt idx="9">
                  <c:v>43727</c:v>
                </c:pt>
              </c:numCache>
            </c:num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</c:v>
                </c:pt>
                <c:pt idx="1">
                  <c:v>17</c:v>
                </c:pt>
                <c:pt idx="2">
                  <c:v>14</c:v>
                </c:pt>
                <c:pt idx="3">
                  <c:v>12</c:v>
                </c:pt>
                <c:pt idx="4">
                  <c:v>9</c:v>
                </c:pt>
                <c:pt idx="5">
                  <c:v>5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234-45F0-B703-55756BA226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Burndown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m/d/yy</c:formatCode>
                <c:ptCount val="11"/>
                <c:pt idx="0">
                  <c:v>43717</c:v>
                </c:pt>
                <c:pt idx="1">
                  <c:v>43719</c:v>
                </c:pt>
                <c:pt idx="2">
                  <c:v>43720</c:v>
                </c:pt>
                <c:pt idx="3">
                  <c:v>43721</c:v>
                </c:pt>
                <c:pt idx="4">
                  <c:v>43722</c:v>
                </c:pt>
                <c:pt idx="5">
                  <c:v>43723</c:v>
                </c:pt>
                <c:pt idx="6">
                  <c:v>43724</c:v>
                </c:pt>
                <c:pt idx="7">
                  <c:v>43725</c:v>
                </c:pt>
                <c:pt idx="8">
                  <c:v>43726</c:v>
                </c:pt>
                <c:pt idx="9">
                  <c:v>43727</c:v>
                </c:pt>
              </c:numCache>
            </c:num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21</c:v>
                </c:pt>
                <c:pt idx="1">
                  <c:v>18</c:v>
                </c:pt>
                <c:pt idx="2">
                  <c:v>17</c:v>
                </c:pt>
                <c:pt idx="3">
                  <c:v>15</c:v>
                </c:pt>
                <c:pt idx="4">
                  <c:v>12</c:v>
                </c:pt>
                <c:pt idx="5">
                  <c:v>11</c:v>
                </c:pt>
                <c:pt idx="6">
                  <c:v>9</c:v>
                </c:pt>
                <c:pt idx="7">
                  <c:v>7</c:v>
                </c:pt>
                <c:pt idx="8">
                  <c:v>4</c:v>
                </c:pt>
                <c:pt idx="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234-45F0-B703-55756BA226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413968"/>
        <c:axId val="519419216"/>
      </c:lineChart>
      <c:dateAx>
        <c:axId val="519413968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419216"/>
        <c:crosses val="autoZero"/>
        <c:auto val="1"/>
        <c:lblOffset val="100"/>
        <c:baseTimeUnit val="days"/>
      </c:dateAx>
      <c:valAx>
        <c:axId val="519419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41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9/27/19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9/27/19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510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17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833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525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31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35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53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1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1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40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65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7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93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photo created by rawpixel.com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31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9/27/19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9/27/19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9/27/19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9/27/19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9/27/19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9/27/19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9/27/19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pp.gitkraken.com/glo/board/XW4APgtDJAAPHCC6" TargetMode="Externa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RedXParking</a:t>
            </a:r>
            <a:endParaRPr lang="en-US" sz="6000" b="1" dirty="0">
              <a:solidFill>
                <a:schemeClr val="bg1"/>
              </a:solidFill>
              <a:latin typeface="Franklin Gothic Demi" panose="020B0703020102020204" pitchFamily="34" charset="0"/>
              <a:ea typeface="Gadugi" panose="020B0502040204020203" pitchFamily="34" charset="0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A8FDAFF-9010-4B76-9DC1-2ED92BC0D8E5}"/>
              </a:ext>
            </a:extLst>
          </p:cNvPr>
          <p:cNvSpPr txBox="1"/>
          <p:nvPr/>
        </p:nvSpPr>
        <p:spPr>
          <a:xfrm>
            <a:off x="537028" y="2696034"/>
            <a:ext cx="58602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DEMO &amp; PRESENTATION </a:t>
            </a:r>
          </a:p>
        </p:txBody>
      </p: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013119"/>
            <a:ext cx="5464857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PROPOSED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SYSTEM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2233388" y="2801361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688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SYSTEM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pSp>
        <p:nvGrpSpPr>
          <p:cNvPr id="14" name="Canvas 1">
            <a:extLst>
              <a:ext uri="{FF2B5EF4-FFF2-40B4-BE49-F238E27FC236}">
                <a16:creationId xmlns:a16="http://schemas.microsoft.com/office/drawing/2014/main" id="{1BE1B126-C0B1-4100-858A-BF139D94C690}"/>
              </a:ext>
            </a:extLst>
          </p:cNvPr>
          <p:cNvGrpSpPr/>
          <p:nvPr/>
        </p:nvGrpSpPr>
        <p:grpSpPr>
          <a:xfrm>
            <a:off x="2503136" y="1643573"/>
            <a:ext cx="5458587" cy="5474243"/>
            <a:chOff x="0" y="0"/>
            <a:chExt cx="6522720" cy="8763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A677B95-D370-4727-AE62-A254A49C3220}"/>
                </a:ext>
              </a:extLst>
            </p:cNvPr>
            <p:cNvSpPr/>
            <p:nvPr/>
          </p:nvSpPr>
          <p:spPr>
            <a:xfrm>
              <a:off x="0" y="0"/>
              <a:ext cx="6522720" cy="8763000"/>
            </a:xfrm>
            <a:prstGeom prst="rect">
              <a:avLst/>
            </a:prstGeom>
          </p:spPr>
        </p:sp>
        <p:sp>
          <p:nvSpPr>
            <p:cNvPr id="16" name="Flowchart: Terminator 15">
              <a:extLst>
                <a:ext uri="{FF2B5EF4-FFF2-40B4-BE49-F238E27FC236}">
                  <a16:creationId xmlns:a16="http://schemas.microsoft.com/office/drawing/2014/main" id="{D0E35AB4-5B83-40EB-9D06-75A0F41657A2}"/>
                </a:ext>
              </a:extLst>
            </p:cNvPr>
            <p:cNvSpPr/>
            <p:nvPr/>
          </p:nvSpPr>
          <p:spPr>
            <a:xfrm>
              <a:off x="2238294" y="85734"/>
              <a:ext cx="1485901" cy="426721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Start</a:t>
              </a:r>
            </a:p>
          </p:txBody>
        </p:sp>
        <p:sp>
          <p:nvSpPr>
            <p:cNvPr id="17" name="Flowchart: Data 16">
              <a:extLst>
                <a:ext uri="{FF2B5EF4-FFF2-40B4-BE49-F238E27FC236}">
                  <a16:creationId xmlns:a16="http://schemas.microsoft.com/office/drawing/2014/main" id="{170559A9-D579-4534-A308-2196781FB265}"/>
                </a:ext>
              </a:extLst>
            </p:cNvPr>
            <p:cNvSpPr/>
            <p:nvPr/>
          </p:nvSpPr>
          <p:spPr>
            <a:xfrm>
              <a:off x="1791899" y="811529"/>
              <a:ext cx="2378691" cy="670560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Data collection via Sensors </a:t>
              </a:r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F177DF9B-BF81-4E2E-BE6C-E4804AEDF209}"/>
                </a:ext>
              </a:extLst>
            </p:cNvPr>
            <p:cNvSpPr/>
            <p:nvPr/>
          </p:nvSpPr>
          <p:spPr>
            <a:xfrm>
              <a:off x="1920240" y="1798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Extracting data from sensors by Arduino Uno</a:t>
              </a:r>
            </a:p>
          </p:txBody>
        </p:sp>
        <p:sp>
          <p:nvSpPr>
            <p:cNvPr id="19" name="Flowchart: Decision 18">
              <a:extLst>
                <a:ext uri="{FF2B5EF4-FFF2-40B4-BE49-F238E27FC236}">
                  <a16:creationId xmlns:a16="http://schemas.microsoft.com/office/drawing/2014/main" id="{238F7D7D-2DDA-47F5-B5E7-C2D92A998CCA}"/>
                </a:ext>
              </a:extLst>
            </p:cNvPr>
            <p:cNvSpPr/>
            <p:nvPr/>
          </p:nvSpPr>
          <p:spPr>
            <a:xfrm>
              <a:off x="1897380" y="2964180"/>
              <a:ext cx="1714500" cy="1775459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Is the parking bay occupied</a:t>
              </a:r>
            </a:p>
          </p:txBody>
        </p: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5A3AC895-D4D7-4FA5-A739-900982E06099}"/>
                </a:ext>
              </a:extLst>
            </p:cNvPr>
            <p:cNvSpPr/>
            <p:nvPr/>
          </p:nvSpPr>
          <p:spPr>
            <a:xfrm>
              <a:off x="2971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- occupied</a:t>
              </a:r>
            </a:p>
          </p:txBody>
        </p:sp>
        <p:sp>
          <p:nvSpPr>
            <p:cNvPr id="21" name="Flowchart: Process 20">
              <a:extLst>
                <a:ext uri="{FF2B5EF4-FFF2-40B4-BE49-F238E27FC236}">
                  <a16:creationId xmlns:a16="http://schemas.microsoft.com/office/drawing/2014/main" id="{E8C44622-7071-41B6-9050-345B27BD2AC1}"/>
                </a:ext>
              </a:extLst>
            </p:cNvPr>
            <p:cNvSpPr/>
            <p:nvPr/>
          </p:nvSpPr>
          <p:spPr>
            <a:xfrm>
              <a:off x="3448980" y="4739640"/>
              <a:ext cx="2141220" cy="88392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Set Status – not occupied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5DC0973-BE12-4B7B-A06B-7703208941F8}"/>
                </a:ext>
              </a:extLst>
            </p:cNvPr>
            <p:cNvCxnSpPr>
              <a:cxnSpLocks/>
              <a:stCxn id="16" idx="2"/>
              <a:endCxn id="17" idx="1"/>
            </p:cNvCxnSpPr>
            <p:nvPr/>
          </p:nvCxnSpPr>
          <p:spPr>
            <a:xfrm>
              <a:off x="2981245" y="512455"/>
              <a:ext cx="0" cy="2990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4A46474-7C9C-478F-BB2F-1F198E582F10}"/>
                </a:ext>
              </a:extLst>
            </p:cNvPr>
            <p:cNvCxnSpPr>
              <a:cxnSpLocks/>
              <a:stCxn id="17" idx="3"/>
              <a:endCxn id="18" idx="0"/>
            </p:cNvCxnSpPr>
            <p:nvPr/>
          </p:nvCxnSpPr>
          <p:spPr>
            <a:xfrm>
              <a:off x="2743375" y="1482089"/>
              <a:ext cx="3635" cy="316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8801121-B083-4360-9759-B84EF0A6F550}"/>
                </a:ext>
              </a:extLst>
            </p:cNvPr>
            <p:cNvCxnSpPr>
              <a:cxnSpLocks/>
              <a:stCxn id="18" idx="2"/>
              <a:endCxn id="19" idx="0"/>
            </p:cNvCxnSpPr>
            <p:nvPr/>
          </p:nvCxnSpPr>
          <p:spPr>
            <a:xfrm>
              <a:off x="2747010" y="2621281"/>
              <a:ext cx="7620" cy="3428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CC0E289F-E6C1-4F1E-B71B-CFFF8AC7FB75}"/>
                </a:ext>
              </a:extLst>
            </p:cNvPr>
            <p:cNvCxnSpPr>
              <a:cxnSpLocks/>
              <a:stCxn id="19" idx="1"/>
              <a:endCxn id="20" idx="0"/>
            </p:cNvCxnSpPr>
            <p:nvPr/>
          </p:nvCxnSpPr>
          <p:spPr>
            <a:xfrm rot="10800000" flipV="1">
              <a:off x="1367790" y="3851909"/>
              <a:ext cx="529591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or: Elbow 30">
              <a:extLst>
                <a:ext uri="{FF2B5EF4-FFF2-40B4-BE49-F238E27FC236}">
                  <a16:creationId xmlns:a16="http://schemas.microsoft.com/office/drawing/2014/main" id="{054060AF-5A1C-4FF5-9F43-3AFAC355DA19}"/>
                </a:ext>
              </a:extLst>
            </p:cNvPr>
            <p:cNvCxnSpPr>
              <a:cxnSpLocks/>
              <a:stCxn id="19" idx="3"/>
              <a:endCxn id="21" idx="0"/>
            </p:cNvCxnSpPr>
            <p:nvPr/>
          </p:nvCxnSpPr>
          <p:spPr>
            <a:xfrm>
              <a:off x="3611880" y="3851909"/>
              <a:ext cx="907710" cy="88773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125AA01E-074C-46D3-A383-D0EC25AF49C0}"/>
                </a:ext>
              </a:extLst>
            </p:cNvPr>
            <p:cNvCxnSpPr>
              <a:endCxn id="39" idx="1"/>
            </p:cNvCxnSpPr>
            <p:nvPr/>
          </p:nvCxnSpPr>
          <p:spPr>
            <a:xfrm rot="16200000" flipH="1">
              <a:off x="1125854" y="5880734"/>
              <a:ext cx="1323000" cy="83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DB64C98C-D343-4711-BABE-67ABC24E7747}"/>
                </a:ext>
              </a:extLst>
            </p:cNvPr>
            <p:cNvCxnSpPr>
              <a:endCxn id="39" idx="3"/>
            </p:cNvCxnSpPr>
            <p:nvPr/>
          </p:nvCxnSpPr>
          <p:spPr>
            <a:xfrm rot="5400000">
              <a:off x="3528526" y="5970733"/>
              <a:ext cx="1323001" cy="659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CFED78C6-43F6-412C-A750-36CCB8DB9B01}"/>
                </a:ext>
              </a:extLst>
            </p:cNvPr>
            <p:cNvCxnSpPr>
              <a:cxnSpLocks/>
              <a:stCxn id="39" idx="2"/>
              <a:endCxn id="17" idx="2"/>
            </p:cNvCxnSpPr>
            <p:nvPr/>
          </p:nvCxnSpPr>
          <p:spPr>
            <a:xfrm rot="5400000" flipH="1">
              <a:off x="-581506" y="3758084"/>
              <a:ext cx="6226470" cy="1003922"/>
            </a:xfrm>
            <a:prstGeom prst="bentConnector4">
              <a:avLst>
                <a:gd name="adj1" fmla="val -5675"/>
                <a:gd name="adj2" fmla="val 28972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 Box 19">
              <a:extLst>
                <a:ext uri="{FF2B5EF4-FFF2-40B4-BE49-F238E27FC236}">
                  <a16:creationId xmlns:a16="http://schemas.microsoft.com/office/drawing/2014/main" id="{39B060B1-CE0C-4579-8E7B-E1AA5698739A}"/>
                </a:ext>
              </a:extLst>
            </p:cNvPr>
            <p:cNvSpPr txBox="1"/>
            <p:nvPr/>
          </p:nvSpPr>
          <p:spPr>
            <a:xfrm>
              <a:off x="1531619" y="3649980"/>
              <a:ext cx="547117" cy="28194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Yes</a:t>
              </a:r>
            </a:p>
          </p:txBody>
        </p:sp>
        <p:sp>
          <p:nvSpPr>
            <p:cNvPr id="38" name="Text Box 20">
              <a:extLst>
                <a:ext uri="{FF2B5EF4-FFF2-40B4-BE49-F238E27FC236}">
                  <a16:creationId xmlns:a16="http://schemas.microsoft.com/office/drawing/2014/main" id="{7F57B472-F748-4399-A867-55DE89445D55}"/>
                </a:ext>
              </a:extLst>
            </p:cNvPr>
            <p:cNvSpPr txBox="1"/>
            <p:nvPr/>
          </p:nvSpPr>
          <p:spPr>
            <a:xfrm>
              <a:off x="3589020" y="3619500"/>
              <a:ext cx="647700" cy="2286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</a:t>
              </a:r>
            </a:p>
          </p:txBody>
        </p:sp>
        <p:sp>
          <p:nvSpPr>
            <p:cNvPr id="39" name="Flowchart: Process 38">
              <a:extLst>
                <a:ext uri="{FF2B5EF4-FFF2-40B4-BE49-F238E27FC236}">
                  <a16:creationId xmlns:a16="http://schemas.microsoft.com/office/drawing/2014/main" id="{4AA9FDAF-B8F8-4C38-A713-1CA040675B44}"/>
                </a:ext>
              </a:extLst>
            </p:cNvPr>
            <p:cNvSpPr/>
            <p:nvPr/>
          </p:nvSpPr>
          <p:spPr>
            <a:xfrm>
              <a:off x="2206920" y="6550320"/>
              <a:ext cx="1653540" cy="822960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GB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Check the status – occupied / not 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9F27B9B-7F9C-4AB1-B76B-C931F477E941}"/>
              </a:ext>
            </a:extLst>
          </p:cNvPr>
          <p:cNvSpPr txBox="1"/>
          <p:nvPr/>
        </p:nvSpPr>
        <p:spPr>
          <a:xfrm>
            <a:off x="7511955" y="3034632"/>
            <a:ext cx="42967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A Smart parking System which will display the status and availability of the parking bays in the respective location.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639D6F9-C38A-44FA-9D9B-9CC6523D7CCA}"/>
              </a:ext>
            </a:extLst>
          </p:cNvPr>
          <p:cNvSpPr txBox="1"/>
          <p:nvPr/>
        </p:nvSpPr>
        <p:spPr>
          <a:xfrm>
            <a:off x="187187" y="1431033"/>
            <a:ext cx="3159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Following is a diagram of the mechanism of the proposed system.</a:t>
            </a:r>
          </a:p>
        </p:txBody>
      </p:sp>
    </p:spTree>
    <p:extLst>
      <p:ext uri="{BB962C8B-B14F-4D97-AF65-F5344CB8AC3E}">
        <p14:creationId xmlns:p14="http://schemas.microsoft.com/office/powerpoint/2010/main" val="1351427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HARDWARE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040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Arduino platform is used to create the basic protype needed for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AtMega328p is used as the base microcontroller for the final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sensors we are using ultrasonic range finding sensors and PIR motion sensors.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Raspberry Pi is used to create nodes to json data logging to the central node (Cloud Service)</a:t>
            </a:r>
          </a:p>
        </p:txBody>
      </p:sp>
    </p:spTree>
    <p:extLst>
      <p:ext uri="{BB962C8B-B14F-4D97-AF65-F5344CB8AC3E}">
        <p14:creationId xmlns:p14="http://schemas.microsoft.com/office/powerpoint/2010/main" val="504917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92116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SOFTWARE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84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Our server consist of two application layers (data service backend, responsive front end)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Backend</a:t>
            </a:r>
            <a:r>
              <a:rPr lang="en-US" sz="2400" dirty="0">
                <a:latin typeface="Franklin Gothic Book" panose="020B0503020102020204" pitchFamily="34" charset="0"/>
              </a:rPr>
              <a:t> is consisted of necessary software to log data to an SQL database and responsive front end UI for all consumer devices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Franklin Gothic Book" panose="020B0503020102020204" pitchFamily="34" charset="0"/>
              </a:rPr>
              <a:t>Frontend</a:t>
            </a:r>
            <a:r>
              <a:rPr lang="en-US" sz="2400" dirty="0">
                <a:latin typeface="Franklin Gothic Book" panose="020B0503020102020204" pitchFamily="34" charset="0"/>
              </a:rPr>
              <a:t> is consisted of user web app and documentation for the application.</a:t>
            </a:r>
            <a:endParaRPr lang="en-US" sz="2400" b="1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Prototyping of the hardware will be done with Arduino(Pseudo C) language and python will be used in raspberry 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Franklin Gothic Book" panose="020B0503020102020204" pitchFamily="34" charset="0"/>
              </a:rPr>
              <a:t>AtmelStudio</a:t>
            </a:r>
            <a:r>
              <a:rPr lang="en-US" sz="2400" dirty="0">
                <a:latin typeface="Franklin Gothic Book" panose="020B0503020102020204" pitchFamily="34" charset="0"/>
              </a:rPr>
              <a:t> will be used along with C language to make a more robust hardware design.</a:t>
            </a:r>
          </a:p>
        </p:txBody>
      </p:sp>
    </p:spTree>
    <p:extLst>
      <p:ext uri="{BB962C8B-B14F-4D97-AF65-F5344CB8AC3E}">
        <p14:creationId xmlns:p14="http://schemas.microsoft.com/office/powerpoint/2010/main" val="475252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4B4868-7AEB-412A-9B3C-D53A179D082E}"/>
              </a:ext>
            </a:extLst>
          </p:cNvPr>
          <p:cNvSpPr txBox="1"/>
          <p:nvPr/>
        </p:nvSpPr>
        <p:spPr>
          <a:xfrm>
            <a:off x="647700" y="1338423"/>
            <a:ext cx="8656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The following diagram is a visualization of the location of the parking bays where some are present as well as some are unoccupied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0926BD-074B-411E-ABEB-6439E92BF751}"/>
              </a:ext>
            </a:extLst>
          </p:cNvPr>
          <p:cNvSpPr txBox="1"/>
          <p:nvPr/>
        </p:nvSpPr>
        <p:spPr>
          <a:xfrm>
            <a:off x="647700" y="2478419"/>
            <a:ext cx="420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Sensors in these location will be used to collect data about the parking bay.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BEBEBE-D1AD-42D2-9EE4-C7EC3DECCD6C}"/>
              </a:ext>
            </a:extLst>
          </p:cNvPr>
          <p:cNvSpPr txBox="1"/>
          <p:nvPr/>
        </p:nvSpPr>
        <p:spPr>
          <a:xfrm>
            <a:off x="647700" y="3428865"/>
            <a:ext cx="3719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Ultra sonic and PIR motion Sensors will be installed for other locations.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77211DB-A866-483B-894E-6CA6AE32308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463" y="1892698"/>
            <a:ext cx="6392854" cy="395659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E04A828-E4F8-4AB1-970C-3BC13F38FE00}"/>
              </a:ext>
            </a:extLst>
          </p:cNvPr>
          <p:cNvSpPr txBox="1"/>
          <p:nvPr/>
        </p:nvSpPr>
        <p:spPr>
          <a:xfrm>
            <a:off x="552004" y="4550080"/>
            <a:ext cx="4303712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/>
              <a:t>The graph represents the parking locations where the sensors are installed to monitor the status. Noted by </a:t>
            </a:r>
            <a:r>
              <a:rPr lang="en-GB" sz="1400" dirty="0"/>
              <a:t>Melbourne Open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3533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4B4868-7AEB-412A-9B3C-D53A179D082E}"/>
              </a:ext>
            </a:extLst>
          </p:cNvPr>
          <p:cNvSpPr txBox="1"/>
          <p:nvPr/>
        </p:nvSpPr>
        <p:spPr>
          <a:xfrm>
            <a:off x="1767951" y="1614547"/>
            <a:ext cx="86560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Availability and the status of the parking bay will be displayed on web page.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Real time data from the in-ground sensors.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/>
              <a:t>Calibrating with google maps for accurate location for driver. </a:t>
            </a:r>
          </a:p>
        </p:txBody>
      </p:sp>
    </p:spTree>
    <p:extLst>
      <p:ext uri="{BB962C8B-B14F-4D97-AF65-F5344CB8AC3E}">
        <p14:creationId xmlns:p14="http://schemas.microsoft.com/office/powerpoint/2010/main" val="4014856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63571" y="2333938"/>
            <a:ext cx="546485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SPRINT 1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2545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1 - GOALS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Getting cloud API set up and running.</a:t>
            </a:r>
          </a:p>
          <a:p>
            <a:r>
              <a:rPr lang="en-AU" dirty="0"/>
              <a:t>• Adding basic functionality to Web navigation app with the help of </a:t>
            </a:r>
            <a:r>
              <a:rPr lang="en-AU" dirty="0" err="1"/>
              <a:t>OpenData</a:t>
            </a:r>
            <a:endParaRPr lang="en-AU" dirty="0"/>
          </a:p>
          <a:p>
            <a:r>
              <a:rPr lang="en-AU" dirty="0"/>
              <a:t>from https://</a:t>
            </a:r>
            <a:r>
              <a:rPr lang="en-AU" dirty="0" err="1"/>
              <a:t>data.melbourne.vic.gov.au</a:t>
            </a:r>
            <a:r>
              <a:rPr lang="en-AU" dirty="0"/>
              <a:t>/Transport-Movement/On-street-</a:t>
            </a:r>
          </a:p>
          <a:p>
            <a:r>
              <a:rPr lang="en-AU" dirty="0"/>
              <a:t>Parking-Bay-Sensors</a:t>
            </a:r>
          </a:p>
          <a:p>
            <a:r>
              <a:rPr lang="en-AU" dirty="0"/>
              <a:t>• Setting Raspberry Pi to interact with API.</a:t>
            </a:r>
          </a:p>
          <a:p>
            <a:r>
              <a:rPr lang="en-AU" dirty="0"/>
              <a:t>• Working on frontend of the website</a:t>
            </a:r>
          </a:p>
          <a:p>
            <a:r>
              <a:rPr lang="en-AU" dirty="0"/>
              <a:t>• Hardware design</a:t>
            </a:r>
          </a:p>
        </p:txBody>
      </p:sp>
    </p:spTree>
    <p:extLst>
      <p:ext uri="{BB962C8B-B14F-4D97-AF65-F5344CB8AC3E}">
        <p14:creationId xmlns:p14="http://schemas.microsoft.com/office/powerpoint/2010/main" val="3812533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14946" r="356" b="978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5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5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8389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62630" y="2477265"/>
            <a:ext cx="706674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Sense, Think &amp; Act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631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Sense, Think &amp; Act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Sense – Detecting whether there is a vehicle in a parking spot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Data driven solution to address the issue using the publicly available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For the parking spots that doesn’t have sensors we implement our own sensors.</a:t>
            </a:r>
          </a:p>
          <a:p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Think – Whether displaying available or occupied for the bay.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Franklin Gothic Book" panose="020B0503020102020204" pitchFamily="34" charset="0"/>
              </a:rPr>
              <a:t>Act – displaying the status of the parking bay</a:t>
            </a:r>
          </a:p>
        </p:txBody>
      </p:sp>
    </p:spTree>
    <p:extLst>
      <p:ext uri="{BB962C8B-B14F-4D97-AF65-F5344CB8AC3E}">
        <p14:creationId xmlns:p14="http://schemas.microsoft.com/office/powerpoint/2010/main" val="202265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8066" y="371979"/>
            <a:ext cx="10896600" cy="854075"/>
          </a:xfrm>
        </p:spPr>
        <p:txBody>
          <a:bodyPr/>
          <a:lstStyle/>
          <a:p>
            <a:r>
              <a:rPr lang="en-US" dirty="0"/>
              <a:t>User Stories - Features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  <a:p>
            <a:endParaRPr lang="en-AU" dirty="0"/>
          </a:p>
          <a:p>
            <a:endParaRPr lang="en-US" sz="2400" dirty="0">
              <a:latin typeface="Franklin Gothic Book" panose="020B05030201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84296F-68BF-C84E-8AE9-5D62E5DE56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177375"/>
              </p:ext>
            </p:extLst>
          </p:nvPr>
        </p:nvGraphicFramePr>
        <p:xfrm>
          <a:off x="304800" y="1226054"/>
          <a:ext cx="11582400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3824">
                  <a:extLst>
                    <a:ext uri="{9D8B030D-6E8A-4147-A177-3AD203B41FA5}">
                      <a16:colId xmlns:a16="http://schemas.microsoft.com/office/drawing/2014/main" val="3945154327"/>
                    </a:ext>
                  </a:extLst>
                </a:gridCol>
                <a:gridCol w="3304032">
                  <a:extLst>
                    <a:ext uri="{9D8B030D-6E8A-4147-A177-3AD203B41FA5}">
                      <a16:colId xmlns:a16="http://schemas.microsoft.com/office/drawing/2014/main" val="2820921129"/>
                    </a:ext>
                  </a:extLst>
                </a:gridCol>
                <a:gridCol w="1304544">
                  <a:extLst>
                    <a:ext uri="{9D8B030D-6E8A-4147-A177-3AD203B41FA5}">
                      <a16:colId xmlns:a16="http://schemas.microsoft.com/office/drawing/2014/main" val="26651366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User Story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Points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0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designer I would like to have feedback and user requirements so I can design the system a user friendly manner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Feedback 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919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software developer I would like to know the hardware design to create the relevant software.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Hardware design for the relevant software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28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user I could like to get frequent updates about the availability of the parking spots while reaching the spot.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Frequent updates </a:t>
                      </a:r>
                      <a:endParaRPr lang="en-US" b="1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824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hardware developer I would like to know the sensing requirements of the system to create a robust hardware design.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Sensing requirements 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464149"/>
                  </a:ext>
                </a:extLst>
              </a:tr>
            </a:tbl>
          </a:graphicData>
        </a:graphic>
      </p:graphicFrame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23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70263"/>
            <a:ext cx="10896600" cy="854075"/>
          </a:xfrm>
        </p:spPr>
        <p:txBody>
          <a:bodyPr/>
          <a:lstStyle/>
          <a:p>
            <a:r>
              <a:rPr lang="en-US" dirty="0"/>
              <a:t>User Stories – Features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16755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742950" y="1257300"/>
            <a:ext cx="108013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endParaRPr lang="en-US" sz="2400" dirty="0">
              <a:latin typeface="Franklin Gothic Book" panose="020B0503020102020204" pitchFamily="34" charset="0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97580AE2-2664-5446-AA40-50C3C0CA48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674511"/>
              </p:ext>
            </p:extLst>
          </p:nvPr>
        </p:nvGraphicFramePr>
        <p:xfrm>
          <a:off x="304800" y="1435392"/>
          <a:ext cx="11582401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6016">
                  <a:extLst>
                    <a:ext uri="{9D8B030D-6E8A-4147-A177-3AD203B41FA5}">
                      <a16:colId xmlns:a16="http://schemas.microsoft.com/office/drawing/2014/main" val="3945154327"/>
                    </a:ext>
                  </a:extLst>
                </a:gridCol>
                <a:gridCol w="3535680">
                  <a:extLst>
                    <a:ext uri="{9D8B030D-6E8A-4147-A177-3AD203B41FA5}">
                      <a16:colId xmlns:a16="http://schemas.microsoft.com/office/drawing/2014/main" val="2820921129"/>
                    </a:ext>
                  </a:extLst>
                </a:gridCol>
                <a:gridCol w="1060705">
                  <a:extLst>
                    <a:ext uri="{9D8B030D-6E8A-4147-A177-3AD203B41FA5}">
                      <a16:colId xmlns:a16="http://schemas.microsoft.com/office/drawing/2014/main" val="7024540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User Story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Points</a:t>
                      </a:r>
                    </a:p>
                  </a:txBody>
                  <a:tcPr>
                    <a:solidFill>
                      <a:srgbClr val="A54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0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hardware developer I would like to know the requirements of the software to make the hardware accordingly.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Software Requirements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919254"/>
                  </a:ext>
                </a:extLst>
              </a:tr>
              <a:tr h="2045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the software developer I would like to know the requirements of the user to create the system diagram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User requirements for system diagram design.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28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a user I would like to know about available parking venues and availability of parking spots near the venue I want to go.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About available parking venues and availability of parking spots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>
                    <a:solidFill>
                      <a:srgbClr val="CB98F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</a:p>
                  </a:txBody>
                  <a:tcPr>
                    <a:solidFill>
                      <a:srgbClr val="CB98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824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 the web developer I would like to know the data transferring protocols to create the web API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Data transferring protocols 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464149"/>
                  </a:ext>
                </a:extLst>
              </a:tr>
            </a:tbl>
          </a:graphicData>
        </a:graphic>
      </p:graphicFrame>
      <p:sp>
        <p:nvSpPr>
          <p:cNvPr id="37" name="Freeform 36"/>
          <p:cNvSpPr/>
          <p:nvPr/>
        </p:nvSpPr>
        <p:spPr>
          <a:xfrm flipV="1">
            <a:off x="12198" y="4872692"/>
            <a:ext cx="12191999" cy="2039219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0"/>
                  <a:lumMod val="88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544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Backlog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8B413-A01D-451D-A7F5-0CA24ECA2D39}"/>
              </a:ext>
            </a:extLst>
          </p:cNvPr>
          <p:cNvSpPr txBox="1"/>
          <p:nvPr/>
        </p:nvSpPr>
        <p:spPr>
          <a:xfrm>
            <a:off x="1838489" y="1400147"/>
            <a:ext cx="108013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5"/>
              </a:rPr>
              <a:t>https://app.gitkraken.com/glo/board/XW4APgtDJAAPHCC6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816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20" t="33124" r="920" b="42909"/>
          <a:stretch/>
        </p:blipFill>
        <p:spPr>
          <a:xfrm>
            <a:off x="2" y="4873246"/>
            <a:ext cx="12191999" cy="1984754"/>
          </a:xfrm>
          <a:custGeom>
            <a:avLst/>
            <a:gdLst>
              <a:gd name="connsiteX0" fmla="*/ 9344096 w 12191999"/>
              <a:gd name="connsiteY0" fmla="*/ 633 h 1984754"/>
              <a:gd name="connsiteX1" fmla="*/ 9499600 w 12191999"/>
              <a:gd name="connsiteY1" fmla="*/ 8166 h 1984754"/>
              <a:gd name="connsiteX2" fmla="*/ 11790611 w 12191999"/>
              <a:gd name="connsiteY2" fmla="*/ 506075 h 1984754"/>
              <a:gd name="connsiteX3" fmla="*/ 12191999 w 12191999"/>
              <a:gd name="connsiteY3" fmla="*/ 630865 h 1984754"/>
              <a:gd name="connsiteX4" fmla="*/ 12191999 w 12191999"/>
              <a:gd name="connsiteY4" fmla="*/ 1984754 h 1984754"/>
              <a:gd name="connsiteX5" fmla="*/ 0 w 12191999"/>
              <a:gd name="connsiteY5" fmla="*/ 1984754 h 1984754"/>
              <a:gd name="connsiteX6" fmla="*/ 0 w 12191999"/>
              <a:gd name="connsiteY6" fmla="*/ 608566 h 1984754"/>
              <a:gd name="connsiteX7" fmla="*/ 187673 w 12191999"/>
              <a:gd name="connsiteY7" fmla="*/ 627545 h 1984754"/>
              <a:gd name="connsiteX8" fmla="*/ 4292601 w 12191999"/>
              <a:gd name="connsiteY8" fmla="*/ 1379766 h 1984754"/>
              <a:gd name="connsiteX9" fmla="*/ 9344096 w 12191999"/>
              <a:gd name="connsiteY9" fmla="*/ 633 h 198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1984754">
                <a:moveTo>
                  <a:pt x="9344096" y="633"/>
                </a:moveTo>
                <a:cubicBezTo>
                  <a:pt x="9396167" y="1715"/>
                  <a:pt x="9448006" y="4197"/>
                  <a:pt x="9499600" y="8166"/>
                </a:cubicBezTo>
                <a:cubicBezTo>
                  <a:pt x="10041334" y="49838"/>
                  <a:pt x="10917844" y="245793"/>
                  <a:pt x="11790611" y="506075"/>
                </a:cubicBezTo>
                <a:lnTo>
                  <a:pt x="12191999" y="630865"/>
                </a:lnTo>
                <a:lnTo>
                  <a:pt x="12191999" y="1984754"/>
                </a:lnTo>
                <a:lnTo>
                  <a:pt x="0" y="1984754"/>
                </a:lnTo>
                <a:lnTo>
                  <a:pt x="0" y="608566"/>
                </a:lnTo>
                <a:lnTo>
                  <a:pt x="187673" y="627545"/>
                </a:lnTo>
                <a:cubicBezTo>
                  <a:pt x="1235993" y="772787"/>
                  <a:pt x="2949443" y="1464036"/>
                  <a:pt x="4292601" y="1379766"/>
                </a:cubicBezTo>
                <a:cubicBezTo>
                  <a:pt x="5894059" y="1279290"/>
                  <a:pt x="7729914" y="-32914"/>
                  <a:pt x="9344096" y="633"/>
                </a:cubicBezTo>
                <a:close/>
              </a:path>
            </a:pathLst>
          </a:custGeom>
        </p:spPr>
      </p:pic>
      <p:sp>
        <p:nvSpPr>
          <p:cNvPr id="37" name="Freeform 36"/>
          <p:cNvSpPr/>
          <p:nvPr/>
        </p:nvSpPr>
        <p:spPr>
          <a:xfrm flipV="1">
            <a:off x="1" y="4873247"/>
            <a:ext cx="12191999" cy="1984753"/>
          </a:xfrm>
          <a:custGeom>
            <a:avLst/>
            <a:gdLst>
              <a:gd name="connsiteX0" fmla="*/ 0 w 12191999"/>
              <a:gd name="connsiteY0" fmla="*/ 0 h 1984753"/>
              <a:gd name="connsiteX1" fmla="*/ 12191999 w 12191999"/>
              <a:gd name="connsiteY1" fmla="*/ 0 h 1984753"/>
              <a:gd name="connsiteX2" fmla="*/ 12191999 w 12191999"/>
              <a:gd name="connsiteY2" fmla="*/ 1353889 h 1984753"/>
              <a:gd name="connsiteX3" fmla="*/ 11790611 w 12191999"/>
              <a:gd name="connsiteY3" fmla="*/ 1478679 h 1984753"/>
              <a:gd name="connsiteX4" fmla="*/ 9499600 w 12191999"/>
              <a:gd name="connsiteY4" fmla="*/ 1976588 h 1984753"/>
              <a:gd name="connsiteX5" fmla="*/ 4292601 w 12191999"/>
              <a:gd name="connsiteY5" fmla="*/ 604988 h 1984753"/>
              <a:gd name="connsiteX6" fmla="*/ 187673 w 12191999"/>
              <a:gd name="connsiteY6" fmla="*/ 1357209 h 1984753"/>
              <a:gd name="connsiteX7" fmla="*/ 0 w 12191999"/>
              <a:gd name="connsiteY7" fmla="*/ 1376188 h 1984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1984753">
                <a:moveTo>
                  <a:pt x="0" y="0"/>
                </a:moveTo>
                <a:lnTo>
                  <a:pt x="12191999" y="0"/>
                </a:lnTo>
                <a:lnTo>
                  <a:pt x="12191999" y="1353889"/>
                </a:lnTo>
                <a:lnTo>
                  <a:pt x="11790611" y="1478679"/>
                </a:lnTo>
                <a:cubicBezTo>
                  <a:pt x="10917844" y="1738961"/>
                  <a:pt x="10041334" y="1934916"/>
                  <a:pt x="9499600" y="1976588"/>
                </a:cubicBezTo>
                <a:cubicBezTo>
                  <a:pt x="7848600" y="2103588"/>
                  <a:pt x="5945718" y="708705"/>
                  <a:pt x="4292601" y="604988"/>
                </a:cubicBezTo>
                <a:cubicBezTo>
                  <a:pt x="2949443" y="520718"/>
                  <a:pt x="1235993" y="1211967"/>
                  <a:pt x="187673" y="1357209"/>
                </a:cubicBezTo>
                <a:lnTo>
                  <a:pt x="0" y="1376188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Burndown Chart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2566313" y="5841868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4" name="Freeform 23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7" name="Round Same Side Corner Rectangle 56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49EA00C-228C-4BA6-8896-590A762EB2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323115"/>
              </p:ext>
            </p:extLst>
          </p:nvPr>
        </p:nvGraphicFramePr>
        <p:xfrm>
          <a:off x="1248229" y="1104801"/>
          <a:ext cx="9804769" cy="388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34114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4254</TotalTime>
  <Words>1096</Words>
  <Application>Microsoft Macintosh PowerPoint</Application>
  <PresentationFormat>Widescreen</PresentationFormat>
  <Paragraphs>143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Franklin Gothic Book</vt:lpstr>
      <vt:lpstr>Franklin Gothic Demi</vt:lpstr>
      <vt:lpstr>Office Theme</vt:lpstr>
      <vt:lpstr>PowerPoint Presentation</vt:lpstr>
      <vt:lpstr>PowerPoint Presentation</vt:lpstr>
      <vt:lpstr>SPRINT 1 - GOALS</vt:lpstr>
      <vt:lpstr>PowerPoint Presentation</vt:lpstr>
      <vt:lpstr>Sense, Think &amp; Act</vt:lpstr>
      <vt:lpstr>User Stories - Features</vt:lpstr>
      <vt:lpstr>User Stories – Features</vt:lpstr>
      <vt:lpstr>Backlog</vt:lpstr>
      <vt:lpstr>Burndown Chart</vt:lpstr>
      <vt:lpstr>PowerPoint Presentation</vt:lpstr>
      <vt:lpstr>PROPOSED SYSTEM</vt:lpstr>
      <vt:lpstr>PowerPoint Presentation</vt:lpstr>
      <vt:lpstr>HARDWARE</vt:lpstr>
      <vt:lpstr>PowerPoint Presentation</vt:lpstr>
      <vt:lpstr>SOFTWARE</vt:lpstr>
      <vt:lpstr>Data</vt:lpstr>
      <vt:lpstr>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Microsoft Office User</cp:lastModifiedBy>
  <cp:revision>185</cp:revision>
  <dcterms:created xsi:type="dcterms:W3CDTF">2019-06-28T10:05:41Z</dcterms:created>
  <dcterms:modified xsi:type="dcterms:W3CDTF">2019-09-27T09:21:15Z</dcterms:modified>
</cp:coreProperties>
</file>

<file path=docProps/thumbnail.jpeg>
</file>